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1864" r:id="rId5"/>
    <p:sldId id="1846" r:id="rId6"/>
    <p:sldId id="1849" r:id="rId7"/>
    <p:sldId id="1852" r:id="rId8"/>
    <p:sldId id="1879" r:id="rId9"/>
    <p:sldId id="1871" r:id="rId10"/>
    <p:sldId id="1881" r:id="rId11"/>
    <p:sldId id="1880" r:id="rId12"/>
    <p:sldId id="1872" r:id="rId13"/>
    <p:sldId id="1873" r:id="rId14"/>
    <p:sldId id="1870" r:id="rId15"/>
    <p:sldId id="1874" r:id="rId16"/>
    <p:sldId id="1875" r:id="rId17"/>
    <p:sldId id="1876" r:id="rId18"/>
    <p:sldId id="1877" r:id="rId19"/>
    <p:sldId id="1878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042"/>
    <a:srgbClr val="3578AF"/>
    <a:srgbClr val="FE4387"/>
    <a:srgbClr val="FF2625"/>
    <a:srgbClr val="007788"/>
    <a:srgbClr val="297C2A"/>
    <a:srgbClr val="F69000"/>
    <a:srgbClr val="01C2D1"/>
    <a:srgbClr val="D6D734"/>
    <a:srgbClr val="005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3992" autoAdjust="0"/>
  </p:normalViewPr>
  <p:slideViewPr>
    <p:cSldViewPr snapToGrid="0" showGuides="1">
      <p:cViewPr varScale="1">
        <p:scale>
          <a:sx n="76" d="100"/>
          <a:sy n="76" d="100"/>
        </p:scale>
        <p:origin x="1368" y="43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t>1</a:t>
            </a:fld>
            <a:endParaRPr lang="en-US" altLang="en-US" dirty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308A-3955-47D1-529D-C7F7C7C7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64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3EA8-E332-7332-02F9-B01E4436A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8F9F7-AF76-10ED-4364-1741CDBC0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00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asyeda.com/editor" TargetMode="External"/><Relationship Id="rId3" Type="http://schemas.openxmlformats.org/officeDocument/2006/relationships/hyperlink" Target="https://www.rfsocbook.com/" TargetMode="External"/><Relationship Id="rId7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umpy.org/" TargetMode="External"/><Relationship Id="rId5" Type="http://schemas.openxmlformats.org/officeDocument/2006/relationships/hyperlink" Target="https://pynq.readthedocs.io/" TargetMode="External"/><Relationship Id="rId4" Type="http://schemas.openxmlformats.org/officeDocument/2006/relationships/hyperlink" Target="https://www.xilinx.com/support/documentation.html" TargetMode="Externa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05138" y="609600"/>
            <a:ext cx="6705102" cy="1749635"/>
          </a:xfrm>
        </p:spPr>
        <p:txBody>
          <a:bodyPr anchor="ctr">
            <a:noAutofit/>
          </a:bodyPr>
          <a:lstStyle/>
          <a:p>
            <a:r>
              <a:rPr lang="en-US" altLang="en-US" sz="3600" dirty="0">
                <a:solidFill>
                  <a:schemeClr val="accent2"/>
                </a:solidFill>
              </a:rPr>
              <a:t>Wireless Signal Transmission </a:t>
            </a:r>
            <a:r>
              <a:rPr lang="en-US" altLang="en-US" sz="3600" dirty="0">
                <a:solidFill>
                  <a:srgbClr val="E23042"/>
                </a:solidFill>
              </a:rPr>
              <a:t>And LED Control Using </a:t>
            </a:r>
            <a:br>
              <a:rPr lang="en-US" altLang="en-US" sz="3600" dirty="0">
                <a:solidFill>
                  <a:srgbClr val="E23042"/>
                </a:solidFill>
              </a:rPr>
            </a:br>
            <a:r>
              <a:rPr lang="en-US" altLang="en-US" sz="3600" dirty="0"/>
              <a:t>RFSoC-PYNQ in Jupyterleb</a:t>
            </a:r>
          </a:p>
        </p:txBody>
      </p:sp>
      <p:sp>
        <p:nvSpPr>
          <p:cNvPr id="2" name="Text Placeholder 2"/>
          <p:cNvSpPr txBox="1"/>
          <p:nvPr/>
        </p:nvSpPr>
        <p:spPr>
          <a:xfrm>
            <a:off x="4712540" y="4153095"/>
            <a:ext cx="6477000" cy="327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600" b="1" dirty="0"/>
              <a:t>By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1600" dirty="0"/>
              <a:t>Dhaval Kalathiya – 3447615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1600" dirty="0"/>
              <a:t>Maulik Dhorajiya – 3370281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1600" b="1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1600" b="1" dirty="0"/>
              <a:t>Submitted To</a:t>
            </a:r>
            <a:endParaRPr lang="en-US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Prof.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Dr.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-Ing. Florian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Aschauer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Asf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Prof.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Dr.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-Ing. Susanne Hipp (Hip)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sz="16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1.png" descr="A black and white rectangular sign with white tex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/>
        </p:nvSpPr>
        <p:spPr>
          <a:xfrm>
            <a:off x="1525302" y="2029003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2196308" y="3294241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Questions ?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23042"/>
                </a:solidFill>
              </a:rPr>
              <a:t>Signal Reception</a:t>
            </a:r>
          </a:p>
        </p:txBody>
      </p:sp>
      <p:sp>
        <p:nvSpPr>
          <p:cNvPr id="33" name="Left Brace 32"/>
          <p:cNvSpPr/>
          <p:nvPr/>
        </p:nvSpPr>
        <p:spPr>
          <a:xfrm rot="10800000">
            <a:off x="7936442" y="2367278"/>
            <a:ext cx="513568" cy="2236550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/>
          <p:cNvSpPr/>
          <p:nvPr/>
        </p:nvSpPr>
        <p:spPr>
          <a:xfrm>
            <a:off x="8450010" y="2667855"/>
            <a:ext cx="2360468" cy="163539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In the same while loop, a for loop checks the value of each frequency with an amplitude of -125. If a frequency meets this threshold, it triggers a different function</a:t>
            </a:r>
          </a:p>
        </p:txBody>
      </p:sp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3"/>
          <a:srcRect l="7543" t="33333" r="38325" b="50000"/>
          <a:stretch>
            <a:fillRect/>
          </a:stretch>
        </p:blipFill>
        <p:spPr>
          <a:xfrm>
            <a:off x="763304" y="2310725"/>
            <a:ext cx="7097319" cy="2236550"/>
          </a:xfrm>
          <a:prstGeom prst="rect">
            <a:avLst/>
          </a:prstGeom>
        </p:spPr>
      </p:pic>
      <p:pic>
        <p:nvPicPr>
          <p:cNvPr id="8" name="image1.png" descr="A black and white rectangular sign with white tex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15240"/>
            <a:ext cx="2755832" cy="487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960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image1.png" descr="A black and white rectangular sign with white tex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/>
              <a:t>After Detection What </a:t>
            </a:r>
            <a:r>
              <a:rPr lang="de-DE" sz="3200" dirty="0"/>
              <a:t>?</a:t>
            </a:r>
            <a:endParaRPr lang="en-US" sz="3200" dirty="0"/>
          </a:p>
        </p:txBody>
      </p:sp>
      <p:pic>
        <p:nvPicPr>
          <p:cNvPr id="6" name="Picture 5" descr="A finger touching a circuit board&#10;&#10;Description automatically generated"/>
          <p:cNvPicPr>
            <a:picLocks noChangeAspect="1"/>
          </p:cNvPicPr>
          <p:nvPr/>
        </p:nvPicPr>
        <p:blipFill>
          <a:blip r:embed="rId3"/>
          <a:srcRect r="13128" b="19917"/>
          <a:stretch>
            <a:fillRect/>
          </a:stretch>
        </p:blipFill>
        <p:spPr>
          <a:xfrm>
            <a:off x="762000" y="1330643"/>
            <a:ext cx="2172653" cy="3560638"/>
          </a:xfrm>
          <a:prstGeom prst="rect">
            <a:avLst/>
          </a:prstGeom>
        </p:spPr>
      </p:pic>
      <p:pic>
        <p:nvPicPr>
          <p:cNvPr id="9" name="Picture 8" descr="A close up of a circuit board&#10;&#10;Description automatically generated"/>
          <p:cNvPicPr>
            <a:picLocks noChangeAspect="1"/>
          </p:cNvPicPr>
          <p:nvPr/>
        </p:nvPicPr>
        <p:blipFill>
          <a:blip r:embed="rId4"/>
          <a:srcRect r="18839" b="22622"/>
          <a:stretch>
            <a:fillRect/>
          </a:stretch>
        </p:blipFill>
        <p:spPr>
          <a:xfrm>
            <a:off x="9329240" y="1330643"/>
            <a:ext cx="2100760" cy="356063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6" idx="3"/>
            <a:endCxn id="9" idx="1"/>
          </p:cNvCxnSpPr>
          <p:nvPr/>
        </p:nvCxnSpPr>
        <p:spPr>
          <a:xfrm>
            <a:off x="2934653" y="3110962"/>
            <a:ext cx="63945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image1.png" descr="A black and white rectangular sign with white tex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rcRect t="5847" r="43372"/>
          <a:stretch>
            <a:fillRect/>
          </a:stretch>
        </p:blipFill>
        <p:spPr>
          <a:xfrm>
            <a:off x="192242" y="5073080"/>
            <a:ext cx="3236758" cy="591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Picture 29" descr="A blue sound wave graph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065" y="3292762"/>
            <a:ext cx="5645870" cy="2050664"/>
          </a:xfrm>
          <a:prstGeom prst="rect">
            <a:avLst/>
          </a:prstGeom>
        </p:spPr>
      </p:pic>
      <p:pic>
        <p:nvPicPr>
          <p:cNvPr id="32" name="Picture 31" descr="A white background with black lines&#10;&#10;Description automatically generated"/>
          <p:cNvPicPr>
            <a:picLocks noChangeAspect="1"/>
          </p:cNvPicPr>
          <p:nvPr/>
        </p:nvPicPr>
        <p:blipFill>
          <a:blip r:embed="rId8"/>
          <a:srcRect r="75531"/>
          <a:stretch>
            <a:fillRect/>
          </a:stretch>
        </p:blipFill>
        <p:spPr>
          <a:xfrm>
            <a:off x="9849326" y="5025520"/>
            <a:ext cx="1060587" cy="88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/>
              <a:t>After Detection What </a:t>
            </a:r>
            <a:r>
              <a:rPr lang="de-DE" sz="3200" dirty="0"/>
              <a:t>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3908" b="3908"/>
          <a:stretch>
            <a:fillRect/>
          </a:stretch>
        </p:blipFill>
        <p:spPr>
          <a:xfrm>
            <a:off x="762000" y="1533840"/>
            <a:ext cx="2172653" cy="3560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t="17187" r="24785"/>
          <a:stretch>
            <a:fillRect/>
          </a:stretch>
        </p:blipFill>
        <p:spPr>
          <a:xfrm rot="5400000">
            <a:off x="8156688" y="2211564"/>
            <a:ext cx="3560638" cy="22051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1.png" descr="A black and white rectangular sign with white tex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6" idx="3"/>
            <a:endCxn id="11" idx="2"/>
          </p:cNvCxnSpPr>
          <p:nvPr/>
        </p:nvCxnSpPr>
        <p:spPr>
          <a:xfrm>
            <a:off x="2934653" y="3314159"/>
            <a:ext cx="589975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rcRect r="37380"/>
          <a:stretch>
            <a:fillRect/>
          </a:stretch>
        </p:blipFill>
        <p:spPr>
          <a:xfrm>
            <a:off x="85566" y="5190998"/>
            <a:ext cx="3525520" cy="647790"/>
          </a:xfrm>
          <a:prstGeom prst="rect">
            <a:avLst/>
          </a:prstGeom>
        </p:spPr>
      </p:pic>
      <p:pic>
        <p:nvPicPr>
          <p:cNvPr id="21" name="Picture 20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7"/>
          <a:srcRect r="76084" b="-12105"/>
          <a:stretch>
            <a:fillRect/>
          </a:stretch>
        </p:blipFill>
        <p:spPr>
          <a:xfrm>
            <a:off x="9359464" y="5150358"/>
            <a:ext cx="1155085" cy="907757"/>
          </a:xfrm>
          <a:prstGeom prst="rect">
            <a:avLst/>
          </a:prstGeom>
        </p:spPr>
      </p:pic>
      <p:pic>
        <p:nvPicPr>
          <p:cNvPr id="25" name="Picture 24" descr="A graph showing a sound wave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6794" y="3398975"/>
            <a:ext cx="5775475" cy="2069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Challenges and Solutions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Signal Interference</a:t>
            </a:r>
          </a:p>
          <a:p>
            <a:pPr marL="571500" lvl="1" indent="-342900"/>
            <a:r>
              <a:rPr lang="en-US" sz="1400" dirty="0"/>
              <a:t>Interference by nearby RF</a:t>
            </a:r>
          </a:p>
          <a:p>
            <a:pPr marL="1485900" lvl="2" indent="-342900"/>
            <a:r>
              <a:rPr lang="en-US" sz="1400" dirty="0"/>
              <a:t>Antenna adjustment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RFSoC Resource Utilization</a:t>
            </a:r>
          </a:p>
          <a:p>
            <a:pPr marL="571500" lvl="1" indent="-342900"/>
            <a:r>
              <a:rPr lang="en-US" sz="1400" dirty="0"/>
              <a:t>Synchronization between Transmitter and Receiver</a:t>
            </a:r>
          </a:p>
          <a:p>
            <a:pPr marL="1485900" lvl="2" indent="-342900"/>
            <a:r>
              <a:rPr lang="en-US" sz="1400" dirty="0"/>
              <a:t>Debugging</a:t>
            </a:r>
          </a:p>
          <a:p>
            <a:pPr marL="1485900" lvl="2" indent="-342900"/>
            <a:r>
              <a:rPr lang="en-US" sz="1400" dirty="0"/>
              <a:t>Trial and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Software Debugging</a:t>
            </a:r>
          </a:p>
          <a:p>
            <a:pPr marL="571500" lvl="1" indent="-342900"/>
            <a:r>
              <a:rPr lang="en-US" sz="1400" dirty="0"/>
              <a:t>Error in RF signal generation</a:t>
            </a:r>
          </a:p>
          <a:p>
            <a:pPr marL="1485900" lvl="2" indent="-342900"/>
            <a:r>
              <a:rPr lang="en-US" sz="1400" dirty="0"/>
              <a:t>Real-time spectrum analyzer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Signal Monitoring and Calibration</a:t>
            </a:r>
          </a:p>
          <a:p>
            <a:pPr marL="571500" lvl="1" indent="-342900"/>
            <a:r>
              <a:rPr lang="en-US" sz="1400" dirty="0"/>
              <a:t>PMOD Signal Monitoring</a:t>
            </a:r>
          </a:p>
          <a:p>
            <a:pPr marL="1485900" lvl="2" indent="-342900"/>
            <a:r>
              <a:rPr lang="en-US" sz="1400" dirty="0"/>
              <a:t>Use of Analog Discovery 2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1.png" descr="A black and white rectangular sign with white tex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IoT Devices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Wireless Sensor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Educational Platforms</a:t>
            </a:r>
          </a:p>
          <a:p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image1.png" descr="A black and white rectangular sign with white tex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10914743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L.H. Crockett, D. Northcote, R. W. Stewart (Editors), </a:t>
            </a:r>
            <a:r>
              <a:rPr lang="en-IN" sz="1800" b="0" i="1" dirty="0">
                <a:solidFill>
                  <a:srgbClr val="000000"/>
                </a:solidFill>
                <a:effectLst/>
                <a:latin typeface="CIDFont"/>
              </a:rPr>
              <a:t>Software Defined Radio with Zynq </a:t>
            </a:r>
            <a:r>
              <a:rPr lang="en-IN" sz="1800" b="0" i="1" dirty="0" err="1">
                <a:solidFill>
                  <a:srgbClr val="000000"/>
                </a:solidFill>
                <a:effectLst/>
                <a:latin typeface="CIDFont"/>
              </a:rPr>
              <a:t>UltraScale</a:t>
            </a:r>
            <a:r>
              <a:rPr lang="en-IN" sz="1800" b="0" i="1" dirty="0">
                <a:solidFill>
                  <a:srgbClr val="000000"/>
                </a:solidFill>
                <a:effectLst/>
                <a:latin typeface="CIDFont"/>
              </a:rPr>
              <a:t>+ </a:t>
            </a:r>
            <a:r>
              <a:rPr lang="en-IN" sz="1400" b="0" dirty="0"/>
              <a:t> </a:t>
            </a:r>
            <a:r>
              <a:rPr lang="en-IN" sz="1800" b="0" i="1" dirty="0">
                <a:solidFill>
                  <a:srgbClr val="000000"/>
                </a:solidFill>
                <a:effectLst/>
                <a:latin typeface="CIDFont"/>
              </a:rPr>
              <a:t>RFSoC</a:t>
            </a: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, First Edition, Strathclyde Academic Media, 2023. </a:t>
            </a:r>
            <a:r>
              <a:rPr lang="en-IN" sz="1800" b="0" dirty="0">
                <a:solidFill>
                  <a:srgbClr val="467886"/>
                </a:solidFill>
                <a:effectLst/>
                <a:latin typeface="CIDFont"/>
                <a:hlinkClick r:id="rId3"/>
              </a:rPr>
              <a:t>https://www.rfsocbook.com</a:t>
            </a:r>
            <a:endParaRPr lang="en-IN" sz="1400" b="0" dirty="0"/>
          </a:p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RFSoC User Guides. Available online: </a:t>
            </a:r>
            <a:r>
              <a:rPr lang="en-IN" sz="1800" b="0" dirty="0">
                <a:solidFill>
                  <a:srgbClr val="000000"/>
                </a:solidFill>
                <a:effectLst/>
                <a:latin typeface="CIDFont"/>
                <a:hlinkClick r:id="rId4"/>
              </a:rPr>
              <a:t>https://www.xilinx.com/support/documentation.html</a:t>
            </a:r>
            <a:endParaRPr lang="en-IN" sz="1400" b="0" dirty="0"/>
          </a:p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PYNQ Documentation. Available online: </a:t>
            </a:r>
            <a:r>
              <a:rPr lang="en-IN" sz="1800" b="0" dirty="0">
                <a:solidFill>
                  <a:srgbClr val="467886"/>
                </a:solidFill>
                <a:effectLst/>
                <a:latin typeface="CIDFont"/>
                <a:hlinkClick r:id="rId5"/>
              </a:rPr>
              <a:t>https://pynq.readthedocs.io</a:t>
            </a:r>
            <a:endParaRPr lang="en-IN" sz="1400" b="0" dirty="0"/>
          </a:p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Python Libraries: NumPy, Matplotlib, ipywidgets. Documentation available at </a:t>
            </a:r>
            <a:r>
              <a:rPr lang="en-IN" sz="1800" b="0" dirty="0">
                <a:solidFill>
                  <a:srgbClr val="467886"/>
                </a:solidFill>
                <a:effectLst/>
                <a:latin typeface="CIDFont"/>
                <a:hlinkClick r:id="rId6"/>
              </a:rPr>
              <a:t>https://numpy.org</a:t>
            </a: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 and </a:t>
            </a:r>
            <a:r>
              <a:rPr lang="en-IN" sz="1800" b="0" dirty="0">
                <a:solidFill>
                  <a:srgbClr val="467886"/>
                </a:solidFill>
                <a:effectLst/>
                <a:latin typeface="CIDFont"/>
                <a:hlinkClick r:id="rId7"/>
              </a:rPr>
              <a:t>https://matplotlib.org</a:t>
            </a:r>
            <a:endParaRPr lang="en-IN" sz="1800" b="0" dirty="0">
              <a:solidFill>
                <a:srgbClr val="000000"/>
              </a:solidFill>
              <a:effectLst/>
              <a:latin typeface="CIDFon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dirty="0">
                <a:solidFill>
                  <a:srgbClr val="000000"/>
                </a:solidFill>
                <a:latin typeface="CIDFont"/>
              </a:rPr>
              <a:t>Circuit Design Software </a:t>
            </a:r>
            <a:r>
              <a:rPr lang="en-IN" b="0" dirty="0">
                <a:solidFill>
                  <a:srgbClr val="000000"/>
                </a:solidFill>
                <a:latin typeface="CIDFont"/>
                <a:hlinkClick r:id="rId8"/>
              </a:rPr>
              <a:t>https://easyeda.com/editor</a:t>
            </a:r>
            <a:endParaRPr lang="en-IN" sz="1400" b="0" dirty="0"/>
          </a:p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solidFill>
                  <a:srgbClr val="000000"/>
                </a:solidFill>
                <a:effectLst/>
                <a:latin typeface="CIDFont"/>
              </a:rPr>
              <a:t>Supporting textbooks and articles on RF design and IoT systems from IEEE Xplore and SpringerLink.</a:t>
            </a:r>
            <a:endParaRPr lang="en-US" sz="1400" b="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image1.png" descr="A black and white rectangular sign with white tex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image1.png" descr="A black and white rectangular sign with white tex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sp>
        <p:nvSpPr>
          <p:cNvPr id="8" name="Title 3"/>
          <p:cNvSpPr txBox="1"/>
          <p:nvPr/>
        </p:nvSpPr>
        <p:spPr>
          <a:xfrm>
            <a:off x="1525301" y="2649185"/>
            <a:ext cx="9141397" cy="61555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/>
              <a:t>Thank you</a:t>
            </a:r>
          </a:p>
        </p:txBody>
      </p:sp>
      <p:sp>
        <p:nvSpPr>
          <p:cNvPr id="9" name="Text Placeholder 2"/>
          <p:cNvSpPr txBox="1"/>
          <p:nvPr/>
        </p:nvSpPr>
        <p:spPr>
          <a:xfrm>
            <a:off x="2196305" y="3264738"/>
            <a:ext cx="7799387" cy="1534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de-DE" dirty="0"/>
              <a:t>Questions ?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sz="1400" dirty="0"/>
              <a:t>Project Overview</a:t>
            </a:r>
            <a:r>
              <a:rPr lang="de-DE" altLang="en-US" sz="1400" dirty="0"/>
              <a:t>:</a:t>
            </a:r>
            <a:endParaRPr lang="en-US" altLang="en-US" sz="1400" dirty="0"/>
          </a:p>
          <a:p>
            <a:pPr marL="0" lvl="1" indent="0" algn="just">
              <a:buNone/>
            </a:pPr>
            <a:r>
              <a:rPr lang="en-US" sz="1400" dirty="0"/>
              <a:t>This project demonstrates wireless signal transmission and LED control using RFSoC-PYNQ, leveraging the JupyterLab environment for development and visualization. The system uses RF signal frequencies to control LEDs, enabling a comprehensive demonstration of the RFSoC’s capabilities.</a:t>
            </a:r>
            <a:endParaRPr lang="en-US" altLang="en-US" sz="1400" dirty="0"/>
          </a:p>
          <a:p>
            <a:r>
              <a:rPr lang="en-US" altLang="en-US" sz="1400" dirty="0"/>
              <a:t>Goal: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IN" altLang="en-US" sz="1400" dirty="0"/>
              <a:t>Implement wireless RF signal transmission using RFSoC.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IN" altLang="en-US" sz="1400" dirty="0"/>
              <a:t>Control on-board and external LEDs through received signals.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IN" altLang="en-US" sz="1400" dirty="0"/>
              <a:t>Extend the implementation to control RGB LEDs via PMOD interfaces.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image1.png" descr="A black and white rectangular sign with white tex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Motivation and 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RFSoC Platform Advantages:</a:t>
            </a:r>
          </a:p>
          <a:p>
            <a:pPr lvl="1"/>
            <a:r>
              <a:rPr lang="en-US" sz="1400" dirty="0"/>
              <a:t>High-speed ADCs/DACs.</a:t>
            </a:r>
          </a:p>
          <a:p>
            <a:pPr lvl="1"/>
            <a:r>
              <a:rPr lang="en-US" sz="1400" dirty="0"/>
              <a:t>Programmable logic integration.</a:t>
            </a:r>
          </a:p>
          <a:p>
            <a:pPr lvl="1"/>
            <a:r>
              <a:rPr lang="en-US" sz="1400" dirty="0"/>
              <a:t>Wide applications in IoT and education.</a:t>
            </a:r>
          </a:p>
          <a:p>
            <a:r>
              <a:rPr lang="en-US" sz="1400" dirty="0"/>
              <a:t>JupyterLab:</a:t>
            </a:r>
          </a:p>
          <a:p>
            <a:pPr lvl="1"/>
            <a:r>
              <a:rPr lang="en-US" sz="1400" dirty="0"/>
              <a:t>Simplified debugging.</a:t>
            </a:r>
          </a:p>
          <a:p>
            <a:pPr lvl="1"/>
            <a:r>
              <a:rPr lang="en-US" sz="1400" dirty="0"/>
              <a:t>Real-time visualization.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1.png" descr="A black and white rectangular sign with white tex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/>
              <a:t>Transmission Setup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image1.png" descr="A black and white rectangular sign with white tex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361650-B82B-9926-8F97-6D1A8918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18" y="1389202"/>
            <a:ext cx="5164963" cy="4257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40FE-9ABB-1463-F335-DCE0F4FE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C3AA2-2B29-3B3D-B0BE-2DBC5B31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/>
              <a:t>Signal Transmission</a:t>
            </a:r>
          </a:p>
        </p:txBody>
      </p:sp>
      <p:pic>
        <p:nvPicPr>
          <p:cNvPr id="29" name="Picture 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31772-E04F-4B42-CEA2-3F619992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3" t="1344" b="2043"/>
          <a:stretch>
            <a:fillRect/>
          </a:stretch>
        </p:blipFill>
        <p:spPr>
          <a:xfrm>
            <a:off x="3733018" y="1186547"/>
            <a:ext cx="4725963" cy="4724400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6D7567B5-249B-3555-03F0-93E43B95B025}"/>
              </a:ext>
            </a:extLst>
          </p:cNvPr>
          <p:cNvSpPr/>
          <p:nvPr/>
        </p:nvSpPr>
        <p:spPr>
          <a:xfrm>
            <a:off x="3219450" y="1186547"/>
            <a:ext cx="513568" cy="1032778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62DBADD-0CD2-1C3F-06E2-311C9C1CDC14}"/>
              </a:ext>
            </a:extLst>
          </p:cNvPr>
          <p:cNvSpPr/>
          <p:nvPr/>
        </p:nvSpPr>
        <p:spPr>
          <a:xfrm>
            <a:off x="3219450" y="2250333"/>
            <a:ext cx="513568" cy="90244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958F47E7-2C8C-CB38-60D8-06ACA079D128}"/>
              </a:ext>
            </a:extLst>
          </p:cNvPr>
          <p:cNvSpPr/>
          <p:nvPr/>
        </p:nvSpPr>
        <p:spPr>
          <a:xfrm rot="10800000">
            <a:off x="8546523" y="3152775"/>
            <a:ext cx="513568" cy="275817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B5E998F-AF51-0C06-CD0C-CAA77FE7C2BB}"/>
              </a:ext>
            </a:extLst>
          </p:cNvPr>
          <p:cNvSpPr/>
          <p:nvPr/>
        </p:nvSpPr>
        <p:spPr>
          <a:xfrm>
            <a:off x="858982" y="1454727"/>
            <a:ext cx="2360468" cy="51261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Initialization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E6E3E7-0C11-D6CA-9233-E7AEC77D9FD5}"/>
              </a:ext>
            </a:extLst>
          </p:cNvPr>
          <p:cNvSpPr/>
          <p:nvPr/>
        </p:nvSpPr>
        <p:spPr>
          <a:xfrm>
            <a:off x="858982" y="2445245"/>
            <a:ext cx="2360468" cy="51261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Function to Configure Transmitter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7C1462-9868-3122-30F5-A7B5A8B09AA7}"/>
              </a:ext>
            </a:extLst>
          </p:cNvPr>
          <p:cNvSpPr/>
          <p:nvPr/>
        </p:nvSpPr>
        <p:spPr>
          <a:xfrm>
            <a:off x="9060091" y="3714163"/>
            <a:ext cx="2360468" cy="163539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In the while loop, the code checks if a button is pressed and, when detected, invokes the transmitter function with different frequencies.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8994F0-FFA7-F936-DB20-FF024FC28B11}"/>
              </a:ext>
            </a:extLst>
          </p:cNvPr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357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image1.png" descr="A black and white rectangular sign with white text">
            <a:extLst>
              <a:ext uri="{FF2B5EF4-FFF2-40B4-BE49-F238E27FC236}">
                <a16:creationId xmlns:a16="http://schemas.microsoft.com/office/drawing/2014/main" id="{1C4F0558-F943-868B-49C4-5EEF369F30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23042"/>
                </a:solidFill>
              </a:rPr>
              <a:t>Reception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515" y="-7134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image1.png" descr="A black and white rectangular sign with white tex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-6096"/>
            <a:ext cx="2755832" cy="48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D394F-B57B-4191-6E1B-D22A691B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39426"/>
            <a:ext cx="4938810" cy="4200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7788D-CBA2-6398-79C9-6D4A7BD861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260" t="19341" r="2260" b="22637"/>
          <a:stretch/>
        </p:blipFill>
        <p:spPr>
          <a:xfrm>
            <a:off x="6491193" y="1439426"/>
            <a:ext cx="4147434" cy="427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495E-BAC8-C163-2DBB-079EC17F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FE0E7-CE99-5604-BFF7-07A574DE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23042"/>
                </a:solidFill>
              </a:rPr>
              <a:t>PMOD Circuit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B07C8-6623-74C6-45F8-3C014822B489}"/>
              </a:ext>
            </a:extLst>
          </p:cNvPr>
          <p:cNvSpPr/>
          <p:nvPr/>
        </p:nvSpPr>
        <p:spPr>
          <a:xfrm>
            <a:off x="-2515" y="-7134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image1.png" descr="A black and white rectangular sign with white text">
            <a:extLst>
              <a:ext uri="{FF2B5EF4-FFF2-40B4-BE49-F238E27FC236}">
                <a16:creationId xmlns:a16="http://schemas.microsoft.com/office/drawing/2014/main" id="{9E7CB8A0-A7E6-C4E9-73DE-BB72D9BE1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-6096"/>
            <a:ext cx="2755832" cy="48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A420B-6191-CE58-EDD6-BB9B3C72F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595" y="1739220"/>
            <a:ext cx="4938810" cy="317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2CBE6-FC10-B1F1-8492-9F0334B144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31" t="15678" r="20218" b="25421"/>
          <a:stretch/>
        </p:blipFill>
        <p:spPr>
          <a:xfrm>
            <a:off x="7737231" y="1409281"/>
            <a:ext cx="2301073" cy="40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5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0D44-D19E-B8D5-D1D2-594BBF38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D6452A-664D-5F92-4DC4-DD255555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23042"/>
                </a:solidFill>
              </a:rPr>
              <a:t>Signal Reception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E1A726E-940D-76FB-8057-9B89F4AD6D44}"/>
              </a:ext>
            </a:extLst>
          </p:cNvPr>
          <p:cNvSpPr/>
          <p:nvPr/>
        </p:nvSpPr>
        <p:spPr>
          <a:xfrm rot="10800000">
            <a:off x="8951802" y="5113019"/>
            <a:ext cx="513568" cy="705817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DDB5E04-F08D-C6CB-C74F-B3D6E34EA899}"/>
              </a:ext>
            </a:extLst>
          </p:cNvPr>
          <p:cNvSpPr/>
          <p:nvPr/>
        </p:nvSpPr>
        <p:spPr>
          <a:xfrm>
            <a:off x="623298" y="2043580"/>
            <a:ext cx="2360468" cy="51261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Initialization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7717D2-DD58-28F3-5AEA-5EAD551F2482}"/>
              </a:ext>
            </a:extLst>
          </p:cNvPr>
          <p:cNvSpPr/>
          <p:nvPr/>
        </p:nvSpPr>
        <p:spPr>
          <a:xfrm>
            <a:off x="623298" y="3849545"/>
            <a:ext cx="2360468" cy="725821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Using Minimum and Maximum Boundaries as Tolerance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884FDA-8540-7555-3DAF-EFC404580605}"/>
              </a:ext>
            </a:extLst>
          </p:cNvPr>
          <p:cNvSpPr/>
          <p:nvPr/>
        </p:nvSpPr>
        <p:spPr>
          <a:xfrm>
            <a:off x="9465370" y="2419110"/>
            <a:ext cx="2360468" cy="339972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Creates a spectrum analyzer object for the 4th RF receiver channel, configuring it with the specified sample frequency, number of samples, and title, and adds it to the analysers list.</a:t>
            </a:r>
          </a:p>
          <a:p>
            <a:endParaRPr lang="en-IN" sz="1400" dirty="0"/>
          </a:p>
          <a:p>
            <a:r>
              <a:rPr lang="en-IN" sz="1400" dirty="0"/>
              <a:t>Displays the spectrum plots of all analyzers in the analysers list using an interactive vertical box layout (</a:t>
            </a:r>
            <a:r>
              <a:rPr lang="en-IN" sz="1400" dirty="0" err="1"/>
              <a:t>ipw.VBox</a:t>
            </a:r>
            <a:r>
              <a:rPr lang="en-IN" sz="1400" dirty="0"/>
              <a:t>).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CB1BAA-70FD-CF8C-4289-4294C725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841" y="1186547"/>
            <a:ext cx="5631289" cy="4726376"/>
          </a:xfrm>
          <a:prstGeom prst="rect">
            <a:avLst/>
          </a:prstGeom>
        </p:spPr>
      </p:pic>
      <p:sp>
        <p:nvSpPr>
          <p:cNvPr id="32" name="Left Brace 31">
            <a:extLst>
              <a:ext uri="{FF2B5EF4-FFF2-40B4-BE49-F238E27FC236}">
                <a16:creationId xmlns:a16="http://schemas.microsoft.com/office/drawing/2014/main" id="{14649F3D-E746-1635-84BF-AD05CEE844EE}"/>
              </a:ext>
            </a:extLst>
          </p:cNvPr>
          <p:cNvSpPr/>
          <p:nvPr/>
        </p:nvSpPr>
        <p:spPr>
          <a:xfrm>
            <a:off x="2983766" y="3311892"/>
            <a:ext cx="513568" cy="1801128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4AE6B0E-53FB-A2CC-DAF7-55F199A0329C}"/>
              </a:ext>
            </a:extLst>
          </p:cNvPr>
          <p:cNvSpPr/>
          <p:nvPr/>
        </p:nvSpPr>
        <p:spPr>
          <a:xfrm>
            <a:off x="2983766" y="1307938"/>
            <a:ext cx="513568" cy="198390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73487-9078-DBBD-94B7-3335CA461E41}"/>
              </a:ext>
            </a:extLst>
          </p:cNvPr>
          <p:cNvSpPr/>
          <p:nvPr/>
        </p:nvSpPr>
        <p:spPr>
          <a:xfrm>
            <a:off x="-2515" y="-7134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image1.png" descr="A black and white rectangular sign with white text">
            <a:extLst>
              <a:ext uri="{FF2B5EF4-FFF2-40B4-BE49-F238E27FC236}">
                <a16:creationId xmlns:a16="http://schemas.microsoft.com/office/drawing/2014/main" id="{BF3E530A-6957-6531-7286-2434FEFE27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-6096"/>
            <a:ext cx="2755832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59197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23042"/>
                </a:solidFill>
              </a:rPr>
              <a:t>Signal Reception</a:t>
            </a:r>
          </a:p>
        </p:txBody>
      </p:sp>
      <p:sp>
        <p:nvSpPr>
          <p:cNvPr id="33" name="Left Brace 32"/>
          <p:cNvSpPr/>
          <p:nvPr/>
        </p:nvSpPr>
        <p:spPr>
          <a:xfrm rot="10800000">
            <a:off x="7720298" y="1442719"/>
            <a:ext cx="513568" cy="2236550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/>
          <p:cNvSpPr/>
          <p:nvPr/>
        </p:nvSpPr>
        <p:spPr>
          <a:xfrm>
            <a:off x="8233866" y="1743296"/>
            <a:ext cx="2360468" cy="163539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In the while loop, This logic finds the indices in the spectrum data closest to the frequency bounds (led_b_min_tol and led_b_max_tol).</a:t>
            </a:r>
          </a:p>
        </p:txBody>
      </p:sp>
      <p:pic>
        <p:nvPicPr>
          <p:cNvPr id="5" name="Picture 4" descr="A screenshot of a computer program&#10;&#10;Description automatically generated"/>
          <p:cNvPicPr>
            <a:picLocks noChangeAspect="1"/>
          </p:cNvPicPr>
          <p:nvPr/>
        </p:nvPicPr>
        <p:blipFill>
          <a:blip r:embed="rId3"/>
          <a:srcRect b="65738"/>
          <a:stretch>
            <a:fillRect/>
          </a:stretch>
        </p:blipFill>
        <p:spPr>
          <a:xfrm>
            <a:off x="762000" y="1329609"/>
            <a:ext cx="6700440" cy="23496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rgbClr val="E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image1.png" descr="A black and white rectangular sign with white tex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1" b="34116"/>
          <a:stretch>
            <a:fillRect/>
          </a:stretch>
        </p:blipFill>
        <p:spPr>
          <a:xfrm>
            <a:off x="0" y="0"/>
            <a:ext cx="2755832" cy="487680"/>
          </a:xfrm>
          <a:prstGeom prst="rect">
            <a:avLst/>
          </a:prstGeom>
        </p:spPr>
      </p:pic>
      <p:pic>
        <p:nvPicPr>
          <p:cNvPr id="11" name="Picture 10" descr="A graph of a sound wav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90" y="3700940"/>
            <a:ext cx="6281420" cy="2287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E2DFF-920A-42C9-AEE0-3A0BF6AF4609}">
  <ds:schemaRefs/>
</ds:datastoreItem>
</file>

<file path=customXml/itemProps2.xml><?xml version="1.0" encoding="utf-8"?>
<ds:datastoreItem xmlns:ds="http://schemas.openxmlformats.org/officeDocument/2006/customXml" ds:itemID="{FDF283A3-AA81-4663-8764-64F64C723FD1}">
  <ds:schemaRefs>
    <ds:schemaRef ds:uri="http://schemas.microsoft.com/office/infopath/2007/PartnerControls"/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15C1F8C-D27A-4CE7-9DF4-4AFDB2880FA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Widescreen</PresentationFormat>
  <Paragraphs>73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CIDFont</vt:lpstr>
      <vt:lpstr>Office Theme</vt:lpstr>
      <vt:lpstr>Wireless Signal Transmission And LED Control Using  RFSoC-PYNQ in Jupyterleb</vt:lpstr>
      <vt:lpstr>Introduction</vt:lpstr>
      <vt:lpstr>Motivation and Background</vt:lpstr>
      <vt:lpstr>Transmission Setup</vt:lpstr>
      <vt:lpstr>Signal Transmission</vt:lpstr>
      <vt:lpstr>Reception Setup</vt:lpstr>
      <vt:lpstr>PMOD Circuit</vt:lpstr>
      <vt:lpstr>Signal Reception</vt:lpstr>
      <vt:lpstr>Signal Reception</vt:lpstr>
      <vt:lpstr>Signal Reception</vt:lpstr>
      <vt:lpstr>After Detection What ?</vt:lpstr>
      <vt:lpstr>After Detection What ?</vt:lpstr>
      <vt:lpstr>Challenges and Solutions</vt:lpstr>
      <vt:lpstr>Applications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Maulik Dhorajiya</dc:creator>
  <cp:lastModifiedBy>Maulik Dhorajiya</cp:lastModifiedBy>
  <cp:revision>11</cp:revision>
  <cp:lastPrinted>2025-01-14T16:18:05Z</cp:lastPrinted>
  <dcterms:created xsi:type="dcterms:W3CDTF">2025-01-13T14:33:00Z</dcterms:created>
  <dcterms:modified xsi:type="dcterms:W3CDTF">2025-01-17T11:24:58Z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A3237D2F05BE41BDBAE13C0E07208B6C_12</vt:lpwstr>
  </property>
  <property fmtid="{D5CDD505-2E9C-101B-9397-08002B2CF9AE}" pid="4" name="KSOProductBuildVer">
    <vt:lpwstr>1033-12.2.0.19805</vt:lpwstr>
  </property>
</Properties>
</file>